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0" r:id="rId2"/>
    <p:sldId id="295" r:id="rId3"/>
    <p:sldId id="296" r:id="rId4"/>
    <p:sldId id="287" r:id="rId5"/>
    <p:sldId id="297" r:id="rId6"/>
    <p:sldId id="309" r:id="rId7"/>
    <p:sldId id="305" r:id="rId8"/>
    <p:sldId id="311" r:id="rId9"/>
    <p:sldId id="306" r:id="rId10"/>
    <p:sldId id="312" r:id="rId11"/>
    <p:sldId id="307" r:id="rId12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99FF"/>
    <a:srgbClr val="FF3300"/>
    <a:srgbClr val="481F67"/>
    <a:srgbClr val="FFFF99"/>
    <a:srgbClr val="3333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71" autoAdjust="0"/>
    <p:restoredTop sz="82167" autoAdjust="0"/>
  </p:normalViewPr>
  <p:slideViewPr>
    <p:cSldViewPr>
      <p:cViewPr varScale="1">
        <p:scale>
          <a:sx n="35" d="100"/>
          <a:sy n="35" d="100"/>
        </p:scale>
        <p:origin x="-13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53D517-7C55-4D37-870C-10A160FBD7CA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4ED654-A4DA-4825-8B50-9B067F24D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CD1B30-7E89-4379-B6EE-2102133AC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Thứ ba ngày 01 tháng 12 năm 2009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1A3339-91F0-41E1-BA23-551ABB30292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434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669FC1-6079-4055-9418-5D379584662A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43E28A-6251-4289-B2D2-D24C605DFD3F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8C884-C916-4C08-AD9E-CB509771BF2B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138D-FEFA-4967-A120-6B02C133B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00693-3EC7-48B6-8353-631CCD1DC91B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CB1FC-9901-4119-B6FD-9BE420501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91546-64F1-40F6-A2FC-9551340D44A2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0941E-1A38-4F0C-B859-9D93BD1FC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79B45-79AF-4FF0-A2A1-40348B439F5E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415E7-F20C-4DD9-8B38-532D18FB5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8AF54-B087-447D-9A15-047D91117AB8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E161-C595-4169-B580-FBE311D05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031FB-8161-4AEE-890D-27F648E895CC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34612-2156-46A7-88FA-B127F71F2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9891D-23F9-4A2D-812F-73BBF7AD1954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3E283-F288-4507-B173-2EBDEC628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B0DB5-34E2-4217-B17C-75474652838A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6BF49-0780-4EC3-9FAE-45519443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81FBA-11F9-42F6-BE52-2E7ED977A283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2E76-C0EB-4661-8554-A2B6CDFA8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D8549-8EFC-4629-A0D7-D87522F0BE7F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51431-B90C-41F2-BB15-A091A33BD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F6953-A92F-40D4-B633-B69D83D94C1F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5EA39-4CEC-4B74-9CAD-6244CD8DB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2EAE25-76D4-4EC6-BBAE-78586D48032F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1C536-CD96-423B-8677-CAD3EDE8D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4617444-E33D-4A56-B70E-61B5E286A77F}" type="datetime1">
              <a:rPr lang="en-US" smtClean="0"/>
              <a:pPr/>
              <a:t>6/29/2016</a:t>
            </a:fld>
            <a:endParaRPr lang="en-US" smtClean="0"/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AEC824-0AAC-451E-97F0-5BE091E5E12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4988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WordArt 5"/>
          <p:cNvSpPr>
            <a:spLocks noChangeArrowheads="1" noChangeShapeType="1" noTextEdit="1"/>
          </p:cNvSpPr>
          <p:nvPr/>
        </p:nvSpPr>
        <p:spPr bwMode="auto">
          <a:xfrm>
            <a:off x="2209800" y="2438400"/>
            <a:ext cx="5562600" cy="502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782212"/>
              </a:avLst>
            </a:prstTxWarp>
          </a:bodyPr>
          <a:lstStyle/>
          <a:p>
            <a:pPr algn="ctr"/>
            <a:r>
              <a:rPr lang="en-US" sz="48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Chính tả</a:t>
            </a:r>
          </a:p>
        </p:txBody>
      </p:sp>
      <p:pic>
        <p:nvPicPr>
          <p:cNvPr id="2056" name="Picture 9" descr="E:\Hinh dong Powerpoint\avatar_1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56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97" descr="khung 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286"/>
          <p:cNvSpPr txBox="1">
            <a:spLocks noChangeArrowheads="1"/>
          </p:cNvSpPr>
          <p:nvPr/>
        </p:nvSpPr>
        <p:spPr bwMode="auto">
          <a:xfrm>
            <a:off x="1524000" y="457200"/>
            <a:ext cx="640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0244" name="Text Box 289"/>
          <p:cNvSpPr txBox="1">
            <a:spLocks noChangeArrowheads="1"/>
          </p:cNvSpPr>
          <p:nvPr/>
        </p:nvSpPr>
        <p:spPr bwMode="auto">
          <a:xfrm>
            <a:off x="533400" y="2000250"/>
            <a:ext cx="82296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Arial"/>
              </a:rPr>
              <a:t>2. Điền </a:t>
            </a:r>
            <a:r>
              <a:rPr lang="en-US" sz="4000" b="1" dirty="0" err="1">
                <a:solidFill>
                  <a:srgbClr val="0000CC"/>
                </a:solidFill>
                <a:latin typeface="Arial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/>
              </a:rPr>
              <a:t>chỗ</a:t>
            </a:r>
            <a:r>
              <a:rPr lang="en-US" sz="40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/>
              </a:rPr>
              <a:t>trống</a:t>
            </a:r>
            <a:r>
              <a:rPr lang="en-US" sz="4000" b="1" dirty="0">
                <a:solidFill>
                  <a:srgbClr val="0000CC"/>
                </a:solidFill>
                <a:latin typeface="Arial"/>
              </a:rPr>
              <a:t>?</a:t>
            </a:r>
          </a:p>
          <a:p>
            <a:pPr marL="742950" indent="-742950" eaLnBrk="0" hangingPunct="0">
              <a:spcBef>
                <a:spcPct val="50000"/>
              </a:spcBef>
              <a:buFontTx/>
              <a:buAutoNum type="alphaLcParenR"/>
              <a:defRPr/>
            </a:pPr>
            <a:r>
              <a:rPr lang="en-US" sz="4000" b="1" dirty="0" err="1">
                <a:solidFill>
                  <a:srgbClr val="0000CC"/>
                </a:solidFill>
                <a:latin typeface="Arial"/>
              </a:rPr>
              <a:t>ut</a:t>
            </a:r>
            <a:r>
              <a:rPr lang="en-US" sz="4000" b="1" dirty="0">
                <a:solidFill>
                  <a:srgbClr val="0000CC"/>
                </a:solidFill>
                <a:latin typeface="Arial"/>
              </a:rPr>
              <a:t> hay </a:t>
            </a:r>
            <a:r>
              <a:rPr lang="en-US" sz="4000" b="1" dirty="0" err="1">
                <a:solidFill>
                  <a:srgbClr val="0000CC"/>
                </a:solidFill>
                <a:latin typeface="Arial"/>
              </a:rPr>
              <a:t>uc</a:t>
            </a:r>
            <a:r>
              <a:rPr lang="en-US" sz="4000" b="1" dirty="0">
                <a:solidFill>
                  <a:srgbClr val="0000CC"/>
                </a:solidFill>
                <a:latin typeface="Arial"/>
              </a:rPr>
              <a:t>?:</a:t>
            </a:r>
          </a:p>
          <a:p>
            <a:pPr marL="742950" indent="-742950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Arial"/>
              </a:rPr>
              <a:t>- </a:t>
            </a:r>
            <a:r>
              <a:rPr lang="en-US" sz="4000" b="1" dirty="0" err="1">
                <a:solidFill>
                  <a:srgbClr val="0000CC"/>
                </a:solidFill>
                <a:latin typeface="Arial"/>
              </a:rPr>
              <a:t>ch</a:t>
            </a:r>
            <a:r>
              <a:rPr lang="en-US" sz="4000" b="1" dirty="0">
                <a:solidFill>
                  <a:srgbClr val="0000CC"/>
                </a:solidFill>
                <a:latin typeface="Arial"/>
              </a:rPr>
              <a:t>….. </a:t>
            </a:r>
            <a:r>
              <a:rPr lang="en-US" sz="4000" b="1" dirty="0" err="1">
                <a:solidFill>
                  <a:srgbClr val="0000CC"/>
                </a:solidFill>
                <a:latin typeface="Arial"/>
              </a:rPr>
              <a:t>mừng</a:t>
            </a:r>
            <a:r>
              <a:rPr lang="en-US" sz="4000" b="1" dirty="0">
                <a:solidFill>
                  <a:srgbClr val="0000CC"/>
                </a:solidFill>
                <a:latin typeface="Arial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Arial"/>
              </a:rPr>
              <a:t>chăm</a:t>
            </a:r>
            <a:r>
              <a:rPr lang="en-US" sz="40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/>
              </a:rPr>
              <a:t>ch</a:t>
            </a:r>
            <a:r>
              <a:rPr lang="en-US" sz="4000" b="1" dirty="0">
                <a:solidFill>
                  <a:srgbClr val="0000CC"/>
                </a:solidFill>
                <a:latin typeface="Arial"/>
              </a:rPr>
              <a:t>……</a:t>
            </a:r>
          </a:p>
          <a:p>
            <a:pPr marL="742950" indent="-742950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Arial"/>
              </a:rPr>
              <a:t>- l…....</a:t>
            </a:r>
            <a:r>
              <a:rPr lang="en-US" sz="4000" b="1" dirty="0" err="1">
                <a:solidFill>
                  <a:srgbClr val="0000CC"/>
                </a:solidFill>
                <a:latin typeface="Arial"/>
              </a:rPr>
              <a:t>lội</a:t>
            </a:r>
            <a:r>
              <a:rPr lang="en-US" sz="4000" b="1" dirty="0">
                <a:solidFill>
                  <a:srgbClr val="0000CC"/>
                </a:solidFill>
                <a:latin typeface="Arial"/>
              </a:rPr>
              <a:t>, l….. </a:t>
            </a:r>
            <a:r>
              <a:rPr lang="en-US" sz="4000" b="1" dirty="0" err="1">
                <a:solidFill>
                  <a:srgbClr val="0000CC"/>
                </a:solidFill>
                <a:latin typeface="Arial"/>
              </a:rPr>
              <a:t>lọi</a:t>
            </a:r>
            <a:endParaRPr lang="en-US" sz="4000" b="1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11269" name="Rectangle 295"/>
          <p:cNvSpPr>
            <a:spLocks noChangeArrowheads="1"/>
          </p:cNvSpPr>
          <p:nvPr/>
        </p:nvSpPr>
        <p:spPr bwMode="auto">
          <a:xfrm>
            <a:off x="685800" y="655638"/>
            <a:ext cx="922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Chính tả               </a:t>
            </a:r>
          </a:p>
        </p:txBody>
      </p:sp>
      <p:sp>
        <p:nvSpPr>
          <p:cNvPr id="11" name="Text Box 289"/>
          <p:cNvSpPr txBox="1">
            <a:spLocks noChangeArrowheads="1"/>
          </p:cNvSpPr>
          <p:nvPr/>
        </p:nvSpPr>
        <p:spPr bwMode="auto">
          <a:xfrm>
            <a:off x="1524000" y="3810000"/>
            <a:ext cx="198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uc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13" name="Text Box 289"/>
          <p:cNvSpPr txBox="1">
            <a:spLocks noChangeArrowheads="1"/>
          </p:cNvSpPr>
          <p:nvPr/>
        </p:nvSpPr>
        <p:spPr bwMode="auto">
          <a:xfrm>
            <a:off x="6248400" y="3848100"/>
            <a:ext cx="198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ut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14" name="Text Box 289"/>
          <p:cNvSpPr txBox="1">
            <a:spLocks noChangeArrowheads="1"/>
          </p:cNvSpPr>
          <p:nvPr/>
        </p:nvSpPr>
        <p:spPr bwMode="auto">
          <a:xfrm>
            <a:off x="1066800" y="4730750"/>
            <a:ext cx="198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ut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15" name="Text Box 289"/>
          <p:cNvSpPr txBox="1">
            <a:spLocks noChangeArrowheads="1"/>
          </p:cNvSpPr>
          <p:nvPr/>
        </p:nvSpPr>
        <p:spPr bwMode="auto">
          <a:xfrm>
            <a:off x="3124200" y="4724400"/>
            <a:ext cx="198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uc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11274" name="TextBox 9"/>
          <p:cNvSpPr txBox="1">
            <a:spLocks noChangeArrowheads="1"/>
          </p:cNvSpPr>
          <p:nvPr/>
        </p:nvSpPr>
        <p:spPr bwMode="auto">
          <a:xfrm>
            <a:off x="1219200" y="49784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.</a:t>
            </a:r>
          </a:p>
        </p:txBody>
      </p:sp>
      <p:sp>
        <p:nvSpPr>
          <p:cNvPr id="11275" name="TextBox 11"/>
          <p:cNvSpPr txBox="1">
            <a:spLocks noChangeArrowheads="1"/>
          </p:cNvSpPr>
          <p:nvPr/>
        </p:nvSpPr>
        <p:spPr bwMode="auto">
          <a:xfrm>
            <a:off x="1066800" y="48260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1752600" y="3886200"/>
            <a:ext cx="762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6477000" y="3886200"/>
            <a:ext cx="762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73"/>
          <p:cNvSpPr txBox="1">
            <a:spLocks noChangeArrowheads="1"/>
          </p:cNvSpPr>
          <p:nvPr/>
        </p:nvSpPr>
        <p:spPr bwMode="auto">
          <a:xfrm>
            <a:off x="0" y="304800"/>
            <a:ext cx="111252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latin typeface="Arial"/>
              </a:rPr>
              <a:t>3. 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a)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nhiều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vật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thường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bắt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đầu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 s: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sói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sẻ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sứa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,……………………</a:t>
            </a:r>
            <a:endParaRPr lang="en-US" sz="3600" b="1" dirty="0">
              <a:solidFill>
                <a:srgbClr val="0000CC"/>
              </a:solidFill>
              <a:latin typeface="Arial"/>
            </a:endParaRPr>
          </a:p>
          <a:p>
            <a:pPr marL="742950" indent="-742950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latin typeface="Arial"/>
              </a:rPr>
              <a:t>b)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Tìm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vần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Arial"/>
              </a:rPr>
              <a:t>uc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hoặc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vần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Arial"/>
              </a:rPr>
              <a:t>ut</a:t>
            </a:r>
            <a:r>
              <a:rPr lang="en-US" sz="3200" b="1" i="1" dirty="0">
                <a:solidFill>
                  <a:srgbClr val="0000CC"/>
                </a:solidFill>
                <a:latin typeface="Arial"/>
              </a:rPr>
              <a:t>,</a:t>
            </a:r>
          </a:p>
          <a:p>
            <a:pPr marL="742950" indent="-742950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nghĩa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như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sau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:</a:t>
            </a:r>
          </a:p>
          <a:p>
            <a:pPr marL="742950" indent="-742950"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sz="3200" b="1" dirty="0">
                <a:solidFill>
                  <a:srgbClr val="0000CC"/>
                </a:solidFill>
                <a:latin typeface="Arial"/>
              </a:rPr>
              <a:t>Co 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lại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:………………………</a:t>
            </a:r>
          </a:p>
          <a:p>
            <a:pPr marL="742950" indent="-742950"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xẻng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lấy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đất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đá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cát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,………………….</a:t>
            </a:r>
          </a:p>
          <a:p>
            <a:pPr marL="742950" indent="-742950"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Chọi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sừng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hoặc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/>
              </a:rPr>
              <a:t>đầu</a:t>
            </a:r>
            <a:r>
              <a:rPr lang="en-US" sz="3200" b="1" dirty="0">
                <a:solidFill>
                  <a:srgbClr val="0000CC"/>
                </a:solidFill>
                <a:latin typeface="Arial"/>
              </a:rPr>
              <a:t>:……………………..</a:t>
            </a:r>
          </a:p>
        </p:txBody>
      </p:sp>
      <p:sp>
        <p:nvSpPr>
          <p:cNvPr id="3" name="Text Box 289"/>
          <p:cNvSpPr txBox="1">
            <a:spLocks noChangeArrowheads="1"/>
          </p:cNvSpPr>
          <p:nvPr/>
        </p:nvSpPr>
        <p:spPr bwMode="auto">
          <a:xfrm>
            <a:off x="2057400" y="32766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rút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4" name="Text Box 289"/>
          <p:cNvSpPr txBox="1">
            <a:spLocks noChangeArrowheads="1"/>
          </p:cNvSpPr>
          <p:nvPr/>
        </p:nvSpPr>
        <p:spPr bwMode="auto">
          <a:xfrm>
            <a:off x="6096000" y="39624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xúc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5" name="Text Box 289"/>
          <p:cNvSpPr txBox="1">
            <a:spLocks noChangeArrowheads="1"/>
          </p:cNvSpPr>
          <p:nvPr/>
        </p:nvSpPr>
        <p:spPr bwMode="auto">
          <a:xfrm>
            <a:off x="6096000" y="47498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húc</a:t>
            </a:r>
            <a:endParaRPr lang="en-US" sz="32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3429000" y="9144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Chính tả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505200" y="1447800"/>
            <a:ext cx="365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Quả tim Khỉ</a:t>
            </a:r>
          </a:p>
        </p:txBody>
      </p:sp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51063"/>
            <a:ext cx="9144000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/>
          <p:cNvSpPr txBox="1">
            <a:spLocks noChangeArrowheads="1"/>
          </p:cNvSpPr>
          <p:nvPr/>
        </p:nvSpPr>
        <p:spPr bwMode="auto">
          <a:xfrm>
            <a:off x="2590800" y="228600"/>
            <a:ext cx="419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Quả tim Khỉ</a:t>
            </a: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152400" y="849313"/>
            <a:ext cx="868680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/>
              <a:t>- Bạn là ai? Vì sao bạn khóc?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600" b="1"/>
              <a:t>Tôi là Cá Sấu. Tôi khóc vì chả ai chơi với tôi.</a:t>
            </a:r>
          </a:p>
          <a:p>
            <a:pPr>
              <a:lnSpc>
                <a:spcPct val="150000"/>
              </a:lnSpc>
            </a:pPr>
            <a:r>
              <a:rPr lang="en-US" sz="3600" b="1"/>
              <a:t>Khỉ nghe vậy, mời Cá Sấu kết bạn.</a:t>
            </a:r>
          </a:p>
          <a:p>
            <a:pPr>
              <a:lnSpc>
                <a:spcPct val="150000"/>
              </a:lnSpc>
            </a:pPr>
            <a:r>
              <a:rPr lang="en-US" sz="3600" b="1"/>
              <a:t>Từ đó, ngày nào Cá Sấu cũng đến, ăn những hoa quả mà Khỉ hái cho.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838200"/>
            <a:ext cx="106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99FF"/>
                </a:solidFill>
              </a:rPr>
              <a:t>B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4800" y="1676400"/>
            <a:ext cx="106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99FF"/>
                </a:solidFill>
              </a:rPr>
              <a:t>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67000" y="838200"/>
            <a:ext cx="106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99FF"/>
                </a:solidFill>
              </a:rPr>
              <a:t>V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76400" y="1666875"/>
            <a:ext cx="106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99FF"/>
                </a:solidFill>
              </a:rPr>
              <a:t>C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362200" y="1666875"/>
            <a:ext cx="106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99FF"/>
                </a:solidFill>
              </a:rPr>
              <a:t>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429000" y="1666875"/>
            <a:ext cx="106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99FF"/>
                </a:solidFill>
              </a:rPr>
              <a:t>T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2400" y="3352800"/>
            <a:ext cx="106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99FF"/>
                </a:solidFill>
              </a:rPr>
              <a:t>K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191000" y="3343275"/>
            <a:ext cx="106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99FF"/>
                </a:solidFill>
              </a:rPr>
              <a:t>C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892675" y="3343275"/>
            <a:ext cx="106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99FF"/>
                </a:solidFill>
              </a:rPr>
              <a:t>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36525" y="4149725"/>
            <a:ext cx="106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99FF"/>
                </a:solidFill>
              </a:rPr>
              <a:t>T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10000" y="4130675"/>
            <a:ext cx="106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99FF"/>
                </a:solidFill>
              </a:rPr>
              <a:t>C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572000" y="4114800"/>
            <a:ext cx="106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99FF"/>
                </a:solidFill>
              </a:rPr>
              <a:t>S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343400" y="4953000"/>
            <a:ext cx="106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99FF"/>
                </a:solidFill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ELF1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313" y="2093913"/>
            <a:ext cx="5856287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5410200" cy="11430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FF3300"/>
                </a:solidFill>
              </a:rPr>
              <a:t>Viết từ khó:</a:t>
            </a:r>
          </a:p>
        </p:txBody>
      </p:sp>
      <p:sp>
        <p:nvSpPr>
          <p:cNvPr id="5124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743200" y="2209800"/>
            <a:ext cx="3810000" cy="2514600"/>
          </a:xfrm>
          <a:prstGeom prst="rect">
            <a:avLst/>
          </a:prstGeom>
          <a:solidFill>
            <a:schemeClr val="tx2"/>
          </a:solidFill>
          <a:ln w="57150" cmpd="thinThick">
            <a:solidFill>
              <a:srgbClr val="CC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99CC00"/>
              </a:solidFill>
            </a:endParaRP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3276600" y="1981200"/>
            <a:ext cx="3429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>
                <a:solidFill>
                  <a:schemeClr val="bg1"/>
                </a:solidFill>
              </a:rPr>
              <a:t>nghe</a:t>
            </a:r>
          </a:p>
          <a:p>
            <a:pPr>
              <a:lnSpc>
                <a:spcPct val="150000"/>
              </a:lnSpc>
            </a:pPr>
            <a:r>
              <a:rPr lang="en-US" sz="5400" b="1">
                <a:solidFill>
                  <a:schemeClr val="bg1"/>
                </a:solidFill>
              </a:rPr>
              <a:t>hoa quả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Picture2.jpg"/>
          <p:cNvPicPr>
            <a:picLocks noChangeAspect="1"/>
          </p:cNvPicPr>
          <p:nvPr/>
        </p:nvPicPr>
        <p:blipFill>
          <a:blip r:embed="rId3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ELF1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021013"/>
            <a:ext cx="693420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14600"/>
            <a:ext cx="2895600" cy="533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b="1" i="1" smtClean="0"/>
              <a:t>Viết bảng con 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09800" y="3124200"/>
          <a:ext cx="4648200" cy="2819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48200"/>
              </a:tblGrid>
              <a:tr h="5126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689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689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689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61" name="TextBox 3"/>
          <p:cNvSpPr txBox="1">
            <a:spLocks noChangeArrowheads="1"/>
          </p:cNvSpPr>
          <p:nvPr/>
        </p:nvSpPr>
        <p:spPr bwMode="auto">
          <a:xfrm>
            <a:off x="3429000" y="10922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Chính tả</a:t>
            </a:r>
          </a:p>
        </p:txBody>
      </p:sp>
      <p:sp>
        <p:nvSpPr>
          <p:cNvPr id="6162" name="TextBox 4"/>
          <p:cNvSpPr txBox="1">
            <a:spLocks noChangeArrowheads="1"/>
          </p:cNvSpPr>
          <p:nvPr/>
        </p:nvSpPr>
        <p:spPr bwMode="auto">
          <a:xfrm>
            <a:off x="3505200" y="16764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Quả tim Khỉ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168650" y="3817938"/>
            <a:ext cx="29273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4800" b="1">
                <a:solidFill>
                  <a:srgbClr val="000000"/>
                </a:solidFill>
              </a:rPr>
              <a:t>nghe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40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200400" y="4800600"/>
            <a:ext cx="403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</a:pPr>
            <a:r>
              <a:rPr lang="en-US" sz="4800" b="1"/>
              <a:t>hoa quả</a:t>
            </a:r>
          </a:p>
          <a:p>
            <a:pPr algn="just">
              <a:spcBef>
                <a:spcPct val="20000"/>
              </a:spcBef>
              <a:buClr>
                <a:schemeClr val="tx2"/>
              </a:buClr>
            </a:pPr>
            <a:endParaRPr 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tu_the_ngoi_viet%20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733800"/>
            <a:ext cx="24812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457200"/>
            <a:ext cx="5715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/>
                <a:ea typeface="Tahoma" pitchFamily="34" charset="0"/>
                <a:cs typeface="Tahoma" pitchFamily="34" charset="0"/>
              </a:rPr>
              <a:t>Tư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/>
                <a:ea typeface="Tahoma" pitchFamily="34" charset="0"/>
                <a:cs typeface="Tahoma" pitchFamily="34" charset="0"/>
              </a:rPr>
              <a:t>thế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/>
                <a:ea typeface="Tahoma" pitchFamily="34" charset="0"/>
                <a:cs typeface="Tahoma" pitchFamily="34" charset="0"/>
              </a:rPr>
              <a:t>ngồi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/>
                <a:ea typeface="Tahoma" pitchFamily="34" charset="0"/>
                <a:cs typeface="Tahoma" pitchFamily="34" charset="0"/>
              </a:rPr>
              <a:t>khi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/>
                <a:ea typeface="Tahoma" pitchFamily="34" charset="0"/>
                <a:cs typeface="Tahoma" pitchFamily="34" charset="0"/>
              </a:rPr>
              <a:t>viết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/>
                <a:ea typeface="Tahoma" pitchFamily="34" charset="0"/>
                <a:cs typeface="Tahoma" pitchFamily="34" charset="0"/>
              </a:rPr>
              <a:t>bài</a:t>
            </a:r>
            <a:endParaRPr lang="en-US" sz="36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Arial"/>
              <a:ea typeface="Tahoma" pitchFamily="34" charset="0"/>
              <a:cs typeface="Tahoma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371600"/>
            <a:ext cx="7315200" cy="2819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- Lưng thẳng, không tì ngực vào bàn.</a:t>
            </a:r>
            <a:br>
              <a:rPr lang="en-US" sz="2800" b="1" smtClean="0">
                <a:solidFill>
                  <a:schemeClr val="accent2"/>
                </a:solidFill>
              </a:rPr>
            </a:br>
            <a:r>
              <a:rPr lang="en-US" sz="2800" b="1" smtClean="0">
                <a:solidFill>
                  <a:schemeClr val="accent2"/>
                </a:solidFill>
              </a:rPr>
              <a:t>- Đầu hơi cúi. Mắt cách vở khoảng 25cm.</a:t>
            </a:r>
            <a:br>
              <a:rPr lang="en-US" sz="2800" b="1" smtClean="0">
                <a:solidFill>
                  <a:schemeClr val="accent2"/>
                </a:solidFill>
              </a:rPr>
            </a:br>
            <a:r>
              <a:rPr lang="en-US" sz="2800" b="1" smtClean="0">
                <a:solidFill>
                  <a:schemeClr val="accent2"/>
                </a:solidFill>
              </a:rPr>
              <a:t>- Tay trái tì nhẹ lên mép vở để giữ.</a:t>
            </a:r>
            <a:br>
              <a:rPr lang="en-US" sz="2800" b="1" smtClean="0">
                <a:solidFill>
                  <a:schemeClr val="accent2"/>
                </a:solidFill>
              </a:rPr>
            </a:br>
            <a:r>
              <a:rPr lang="en-US" sz="2800" b="1" smtClean="0">
                <a:solidFill>
                  <a:schemeClr val="accent2"/>
                </a:solidFill>
              </a:rPr>
              <a:t>- Hai chân để song song, thoải mái.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054872-287B-4CC2-8434-C5C6274884F3}" type="slidenum">
              <a:rPr lang="en-US" smtClean="0"/>
              <a:pPr/>
              <a:t>7</a:t>
            </a:fld>
            <a:endParaRPr lang="en-US" smtClean="0"/>
          </a:p>
        </p:txBody>
      </p:sp>
      <p:grpSp>
        <p:nvGrpSpPr>
          <p:cNvPr id="8195" name="Group 9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09600" y="1360488"/>
            <a:chExt cx="6465887" cy="4598987"/>
          </a:xfrm>
        </p:grpSpPr>
        <p:grpSp>
          <p:nvGrpSpPr>
            <p:cNvPr id="8205" name="Group 5"/>
            <p:cNvGrpSpPr>
              <a:grpSpLocks/>
            </p:cNvGrpSpPr>
            <p:nvPr/>
          </p:nvGrpSpPr>
          <p:grpSpPr bwMode="auto">
            <a:xfrm>
              <a:off x="609600" y="3200397"/>
              <a:ext cx="6465885" cy="919162"/>
              <a:chOff x="1206" y="3709"/>
              <a:chExt cx="10184" cy="1440"/>
            </a:xfrm>
          </p:grpSpPr>
          <p:grpSp>
            <p:nvGrpSpPr>
              <p:cNvPr id="8942" name="Group 6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9113" name="Rectangle 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5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6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8" name="Line 1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9" name="Line 1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0" name="Line 1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1" name="Line 1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2" name="Line 1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3" name="Line 1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4" name="Line 1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943" name="Group 19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9101" name="Rectangle 20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3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4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5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6" name="Line 2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7" name="Line 2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8" name="Line 2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9" name="Line 2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0" name="Line 29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1" name="Line 30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2" name="Line 31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944" name="Group 32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9089" name="Rectangle 3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1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2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3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4" name="Line 3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5" name="Line 3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6" name="Line 4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7" name="Line 4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8" name="Line 4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9" name="Line 4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0" name="Line 4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945" name="Group 45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9077" name="Rectangle 4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8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9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0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1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2" name="Line 5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3" name="Line 5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4" name="Line 5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5" name="Line 5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6" name="Line 55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7" name="Line 5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8" name="Line 5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946" name="Group 58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9065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7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8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9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0" name="Line 6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1" name="Line 6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2" name="Line 6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3" name="Line 6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4" name="Line 6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5" name="Line 6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6" name="Line 7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947" name="Group 71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9053" name="Rectangle 7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4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5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6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7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8" name="Line 7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9" name="Line 7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0" name="Line 7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1" name="Line 80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2" name="Line 81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3" name="Line 8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4" name="Line 8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948" name="Group 84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9041" name="Rectangle 8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2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3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4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5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6" name="Line 9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7" name="Line 9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8" name="Line 9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9" name="Line 9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0" name="Line 9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1" name="Line 9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2" name="Line 9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949" name="Group 97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8950" name="Group 98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029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0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1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2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3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4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5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7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8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9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40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51" name="Group 111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017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8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9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0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1" name="Line 1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2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3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4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5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6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7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8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52" name="Group 124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005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6" name="Line 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7" name="Line 1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8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9" name="Line 1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0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1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2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3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4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5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6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53" name="Group 137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993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4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5" name="Line 1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6" name="Line 1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7" name="Line 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8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9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0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1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2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3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4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54" name="Group 150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981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2" name="Line 1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3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4" name="Line 1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5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6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7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8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9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0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1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2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55" name="Group 163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969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0" name="Line 1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1" name="Line 1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2" name="Line 1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3" name="Line 1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4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5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6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7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8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9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0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56" name="Group 176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957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58" name="Line 1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59" name="Line 1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0" name="Line 1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1" name="Line 1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2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3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4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5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6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7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8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206" name="Group 189"/>
            <p:cNvGrpSpPr>
              <a:grpSpLocks/>
            </p:cNvGrpSpPr>
            <p:nvPr/>
          </p:nvGrpSpPr>
          <p:grpSpPr bwMode="auto">
            <a:xfrm>
              <a:off x="609600" y="1360488"/>
              <a:ext cx="6465885" cy="1020653"/>
              <a:chOff x="1206" y="3709"/>
              <a:chExt cx="10184" cy="1599"/>
            </a:xfrm>
          </p:grpSpPr>
          <p:grpSp>
            <p:nvGrpSpPr>
              <p:cNvPr id="8759" name="Group 190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8930" name="Rectangle 19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1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2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3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4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5" name="Line 19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6" name="Line 19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7" name="Line 19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8" name="Line 19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9" name="Line 20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0" name="Line 20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1" name="Line 20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760" name="Group 203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1599"/>
                <a:chOff x="10064" y="12958"/>
                <a:chExt cx="1575" cy="1599"/>
              </a:xfrm>
            </p:grpSpPr>
            <p:sp>
              <p:nvSpPr>
                <p:cNvPr id="8918" name="Rectangle 204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9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0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1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2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3" name="Line 209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4" name="Line 210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5" name="Line 211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6" name="Line 212"/>
                <p:cNvSpPr>
                  <a:spLocks noChangeShapeType="1"/>
                </p:cNvSpPr>
                <p:nvPr/>
              </p:nvSpPr>
              <p:spPr bwMode="auto">
                <a:xfrm>
                  <a:off x="10236" y="13839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7" name="Line 21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8" name="Line 214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9" name="Line 215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761" name="Group 216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8906" name="Rectangle 21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7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8" name="Line 21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9" name="Line 22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0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1" name="Line 22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2" name="Line 22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3" name="Line 22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4" name="Line 22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5" name="Line 22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6" name="Line 22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7" name="Line 22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762" name="Group 229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8894" name="Rectangle 230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5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6" name="Line 232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7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8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9" name="Line 23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0" name="Line 23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1" name="Line 23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2" name="Line 23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3" name="Line 239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4" name="Line 240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5" name="Line 241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763" name="Group 242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8882" name="Rectangle 24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3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4" name="Line 24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5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6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7" name="Line 24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8" name="Line 24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9" name="Line 25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0" name="Line 25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1" name="Line 25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2" name="Line 25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3" name="Line 25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764" name="Group 255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8870" name="Rectangle 25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1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2" name="Line 258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3" name="Line 259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4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5" name="Line 26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6" name="Line 26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7" name="Line 26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8" name="Line 26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9" name="Line 265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0" name="Line 26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1" name="Line 26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765" name="Group 268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8858" name="Rectangle 26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59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0" name="Line 27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1" name="Line 27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2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3" name="Line 27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4" name="Line 27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5" name="Line 27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6" name="Line 27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7" name="Line 27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8" name="Line 27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9" name="Line 28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766" name="Group 281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8767" name="Group 282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846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7" name="Line 2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8" name="Line 2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9" name="Line 2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0" name="Line 2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1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2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3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4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5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6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7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768" name="Group 295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834" name="Rectangle 29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5" name="Line 2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6" name="Line 2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7" name="Line 2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8" name="Line 3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9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0" name="Line 30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1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2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3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4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5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769" name="Group 308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822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3" name="Line 3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4" name="Line 3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5" name="Line 3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6" name="Line 3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7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8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9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0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1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2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3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770" name="Group 321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810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1" name="Line 3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2" name="Line 3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3" name="Line 3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4" name="Line 3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5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6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7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8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9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0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1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771" name="Group 334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5" cy="720"/>
                  <a:chOff x="10063" y="12958"/>
                  <a:chExt cx="1576" cy="720"/>
                </a:xfrm>
              </p:grpSpPr>
              <p:sp>
                <p:nvSpPr>
                  <p:cNvPr id="8798" name="Rectangle 335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9" name="Line 3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0" name="Line 3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1" name="Line 3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2" name="Line 3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3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4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5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6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7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8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9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772" name="Group 347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786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7" name="Line 3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8" name="Line 3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9" name="Line 3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0" name="Line 3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1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2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3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4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5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6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7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773" name="Group 360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774" name="Rectangle 36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75" name="Line 3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76" name="Line 3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77" name="Line 3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78" name="Line 3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79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0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1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2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3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4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5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207" name="Group 373"/>
            <p:cNvGrpSpPr>
              <a:grpSpLocks/>
            </p:cNvGrpSpPr>
            <p:nvPr/>
          </p:nvGrpSpPr>
          <p:grpSpPr bwMode="auto">
            <a:xfrm>
              <a:off x="609600" y="5038725"/>
              <a:ext cx="6465885" cy="920750"/>
              <a:chOff x="1206" y="3709"/>
              <a:chExt cx="10184" cy="1440"/>
            </a:xfrm>
          </p:grpSpPr>
          <p:grpSp>
            <p:nvGrpSpPr>
              <p:cNvPr id="8576" name="Group 374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8747" name="Rectangle 37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8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9" name="Line 37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0" name="Line 37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1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2" name="Line 38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3" name="Line 38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4" name="Line 38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5" name="Line 38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6" name="Line 38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7" name="Line 38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8" name="Line 38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577" name="Group 387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8735" name="Rectangle 38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6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7" name="Line 390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8" name="Line 391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9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0" name="Line 393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1" name="Line 394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2" name="Line 395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3" name="Line 396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4" name="Line 397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5" name="Line 39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6" name="Line 39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578" name="Group 400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8723" name="Rectangle 40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4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5" name="Line 40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6" name="Line 40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7" name="Line 40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8" name="Line 40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9" name="Line 40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0" name="Line 40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1" name="Line 40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2" name="Line 41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3" name="Line 41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4" name="Line 41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579" name="Group 413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8711" name="Rectangle 414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2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3" name="Line 416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4" name="Line 417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5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6" name="Line 419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7" name="Line 420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8" name="Line 421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9" name="Line 422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0" name="Line 42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1" name="Line 424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2" name="Line 425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580" name="Group 426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8699" name="Rectangle 42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0" name="Line 42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1" name="Line 42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2" name="Line 43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3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4" name="Line 43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5" name="Line 43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6" name="Line 43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7" name="Line 43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8" name="Line 43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9" name="Line 43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0" name="Line 43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581" name="Group 439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8687" name="Rectangle 440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8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9" name="Line 442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0" name="Line 443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1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2" name="Line 44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3" name="Line 44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4" name="Line 44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5" name="Line 44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6" name="Line 449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7" name="Line 450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8" name="Line 451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582" name="Group 452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8675" name="Rectangle 45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6" name="Line 45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7" name="Line 45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8" name="Line 45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9" name="Line 45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0" name="Line 45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1" name="Line 45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2" name="Line 46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3" name="Line 46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4" name="Line 46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5" name="Line 46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6" name="Line 46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583" name="Group 465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8584" name="Group 466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63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4" name="Line 4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5" name="Line 4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6" name="Line 4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7" name="Line 4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8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9" name="Line 47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0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1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2" name="Line 47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3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4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5" name="Group 479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51" name="Rectangle 48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2" name="Line 4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3" name="Line 4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4" name="Line 4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5" name="Line 4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6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7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8" name="Line 48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9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0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1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2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6" name="Group 492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39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0" name="Line 4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1" name="Line 4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2" name="Line 4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3" name="Line 4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4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5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6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7" name="Line 50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8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9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0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7" name="Group 505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27" name="Rectangle 50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8" name="Line 5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9" name="Line 5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0" name="Line 5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1" name="Line 5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2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3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4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5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6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7" name="Line 51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8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8" name="Group 518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15" name="Rectangle 51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6" name="Line 5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7" name="Line 5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8" name="Line 5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9" name="Line 5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0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1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2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3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4" name="Line 52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5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6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9" name="Group 531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03" name="Rectangle 53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4" name="Line 5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5" name="Line 5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6" name="Line 5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7" name="Line 5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8" name="Line 53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9" name="Line 53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0" name="Line 53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1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2" name="Line 54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3" name="Line 54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4" name="Line 54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0" name="Group 544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591" name="Rectangle 54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2" name="Line 5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3" name="Line 5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4" name="Line 5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5" name="Line 5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6" name="Line 55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7" name="Line 55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8" name="Line 55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9" name="Line 55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0" name="Line 55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1" name="Line 55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2" name="Line 55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208" name="Group 557"/>
            <p:cNvGrpSpPr>
              <a:grpSpLocks/>
            </p:cNvGrpSpPr>
            <p:nvPr/>
          </p:nvGrpSpPr>
          <p:grpSpPr bwMode="auto">
            <a:xfrm>
              <a:off x="609600" y="2279650"/>
              <a:ext cx="6465885" cy="920750"/>
              <a:chOff x="1206" y="3709"/>
              <a:chExt cx="10184" cy="1440"/>
            </a:xfrm>
          </p:grpSpPr>
          <p:grpSp>
            <p:nvGrpSpPr>
              <p:cNvPr id="8393" name="Group 558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8564" name="Rectangle 55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5" name="Line 5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6" name="Line 56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7" name="Line 56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8" name="Line 56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9" name="Line 56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0" name="Line 56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1" name="Line 56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2" name="Line 56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3" name="Line 56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4" name="Line 56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5" name="Line 57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94" name="Group 571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8552" name="Rectangle 57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3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4" name="Line 574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5" name="Line 575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6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7" name="Line 57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8" name="Line 57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9" name="Line 57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0" name="Line 580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1" name="Line 581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2" name="Line 58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3" name="Line 58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95" name="Group 584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8540" name="Rectangle 58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1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2" name="Line 58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3" name="Line 58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4" name="Line 58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5" name="Line 59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6" name="Line 59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7" name="Line 59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8" name="Line 59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9" name="Line 59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0" name="Line 59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1" name="Line 59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96" name="Group 597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8528" name="Rectangle 59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9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0" name="Line 600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1" name="Line 601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2" name="Line 602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3" name="Line 603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4" name="Line 604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5" name="Line 605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6" name="Line 606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7" name="Line 607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8" name="Line 60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9" name="Line 60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97" name="Group 610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8516" name="Rectangle 61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7" name="Line 61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8" name="Line 61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9" name="Line 61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0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1" name="Line 61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2" name="Line 61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3" name="Line 61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4" name="Line 61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5" name="Line 62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6" name="Line 62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7" name="Line 62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98" name="Group 623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8504" name="Rectangle 624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5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6" name="Line 626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7" name="Line 627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8" name="Line 628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9" name="Line 629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0" name="Line 630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1" name="Line 631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2" name="Line 632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3" name="Line 63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4" name="Line 634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5" name="Line 635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99" name="Group 636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8492" name="Rectangle 63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3" name="Line 63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4" name="Line 63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5" name="Line 64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6" name="Line 64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7" name="Line 64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8" name="Line 64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9" name="Line 64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0" name="Line 64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1" name="Line 64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2" name="Line 64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3" name="Line 64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00" name="Group 649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8401" name="Group 650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80" name="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1" name="Line 6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2" name="Line 6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3" name="Line 6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4" name="Line 6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5" name="Line 65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6" name="Line 65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7" name="Line 65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8" name="Line 65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9" name="Line 66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90" name="Line 66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91" name="Line 66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402" name="Group 663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68" name="Rectangle 66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9" name="Line 6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0" name="Line 6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1" name="Line 6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2" name="Line 6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3" name="Line 66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4" name="Line 67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5" name="Line 67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6" name="Line 67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7" name="Line 67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8" name="Line 67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9" name="Line 67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403" name="Group 676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56" name="Rectangle 67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7" name="Line 6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8" name="Line 6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9" name="Line 6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0" name="Line 6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1" name="Line 68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2" name="Line 68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3" name="Line 68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4" name="Line 68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5" name="Line 68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6" name="Line 68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7" name="Line 68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404" name="Group 689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44" name="Rectangle 69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5" name="Line 6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6" name="Line 6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7" name="Line 6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8" name="Line 6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9" name="Line 69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0" name="Line 69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1" name="Line 69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2" name="Line 69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3" name="Line 699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4" name="Line 70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5" name="Line 70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405" name="Group 702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32" name="Rectangle 70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3" name="Line 7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4" name="Line 7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5" name="Line 7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6" name="Line 7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7" name="Line 70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8" name="Line 70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9" name="Line 71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0" name="Line 71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1" name="Line 71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2" name="Line 71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3" name="Line 71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406" name="Group 715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20" name="Rectangle 71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1" name="Line 7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2" name="Line 7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3" name="Line 7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4" name="Line 7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5" name="Line 72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6" name="Line 72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7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8" name="Line 72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9" name="Line 72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0" name="Line 72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1" name="Line 72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407" name="Group 728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08" name="Rectangle 72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09" name="Line 7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0" name="Line 7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1" name="Line 7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2" name="Line 7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3" name="Line 73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4" name="Line 73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5" name="Line 73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6" name="Line 73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7" name="Line 73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8" name="Line 73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9" name="Line 74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209" name="Group 741"/>
            <p:cNvGrpSpPr>
              <a:grpSpLocks/>
            </p:cNvGrpSpPr>
            <p:nvPr/>
          </p:nvGrpSpPr>
          <p:grpSpPr bwMode="auto">
            <a:xfrm>
              <a:off x="609600" y="4119563"/>
              <a:ext cx="6465885" cy="919162"/>
              <a:chOff x="1206" y="3709"/>
              <a:chExt cx="10184" cy="1440"/>
            </a:xfrm>
          </p:grpSpPr>
          <p:grpSp>
            <p:nvGrpSpPr>
              <p:cNvPr id="8210" name="Group 742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8381" name="Rectangle 74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2" name="Line 7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3" name="Line 74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4" name="Line 74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5" name="Line 7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6" name="Line 74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7" name="Line 74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8" name="Line 75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9" name="Line 75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0" name="Line 75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1" name="Line 75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2" name="Line 75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1" name="Group 755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8369" name="Rectangle 75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0" name="Line 757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1" name="Line 758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2" name="Line 759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3" name="Line 7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4" name="Line 76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5" name="Line 76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6" name="Line 76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7" name="Line 76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8" name="Line 765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9" name="Line 76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0" name="Line 76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2" name="Group 768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8357" name="Rectangle 76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8" name="Line 77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9" name="Line 77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0" name="Line 77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1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2" name="Line 77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3" name="Line 77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4" name="Line 77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5" name="Line 77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6" name="Line 77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7" name="Line 77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8" name="Line 78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3" name="Group 781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8345" name="Rectangle 78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6" name="Line 783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7" name="Line 784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8" name="Line 785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9" name="Line 786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0" name="Line 78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1" name="Line 78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2" name="Line 78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3" name="Line 790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4" name="Line 791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5" name="Line 79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6" name="Line 79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4" name="Group 794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8333" name="Rectangle 79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4" name="Line 79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5" name="Line 79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6" name="Line 79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7" name="Line 79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8" name="Line 80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9" name="Line 80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0" name="Line 80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1" name="Line 80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2" name="Line 80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3" name="Line 80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4" name="Line 80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5" name="Group 807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8321" name="Rectangle 80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2" name="Line 809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3" name="Line 810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4" name="Line 811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5" name="Line 812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6" name="Line 813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7" name="Line 814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8" name="Line 815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9" name="Line 816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0" name="Line 817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1" name="Line 81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2" name="Line 81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6" name="Group 820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8309" name="Rectangle 82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0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1" name="Line 82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2" name="Line 82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3" name="Line 82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4" name="Line 82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5" name="Line 82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6" name="Line 82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7" name="Line 82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8" name="Line 83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9" name="Line 83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0" name="Line 83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7" name="Group 833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8218" name="Group 834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97" name="Rectangle 83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8" name="Line 8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9" name="Line 8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0" name="Line 8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1" name="Line 8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2" name="Line 84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3" name="Line 84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4" name="Line 84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5" name="Line 84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6" name="Line 84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7" name="Line 84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8" name="Line 84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19" name="Group 847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85" name="Rectangle 84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6" name="Line 8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7" name="Line 8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8" name="Line 8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9" name="Line 8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0" name="Line 85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1" name="Line 85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2" name="Line 85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3" name="Line 85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4" name="Line 85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5" name="Line 85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6" name="Line 85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20" name="Group 860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73" name="Rectangle 86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4" name="Line 8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5" name="Line 8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6" name="Line 8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7" name="Line 8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8" name="Line 86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9" name="Line 86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0" name="Line 86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1" name="Line 86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2" name="Line 87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3" name="Line 87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4" name="Line 87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21" name="Group 873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61" name="Rectangle 87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2" name="Line 8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3" name="Line 8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4" name="Line 8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5" name="Line 8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6" name="Line 87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7" name="Line 88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8" name="Line 88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9" name="Line 88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0" name="Line 88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1" name="Line 88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2" name="Line 88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22" name="Group 886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49" name="Rectangle 88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0" name="Line 8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1" name="Line 8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2" name="Line 8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3" name="Line 8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4" name="Line 89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5" name="Line 89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6" name="Line 89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7" name="Line 89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8" name="Line 89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9" name="Line 89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0" name="Line 89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23" name="Group 899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37" name="Rectangle 90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8" name="Line 9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9" name="Line 9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0" name="Line 9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1" name="Line 9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2" name="Line 90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3" name="Line 90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4" name="Line 90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5" name="Line 90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6" name="Line 909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7" name="Line 91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8" name="Line 91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24" name="Group 912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25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6" name="Line 9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7" name="Line 9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8" name="Line 9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9" name="Line 9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0" name="Line 91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1" name="Line 91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2" name="Line 92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3" name="Line 92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4" name="Line 92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5" name="Line 92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6" name="Line 92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925" name="TextBox 5"/>
          <p:cNvSpPr txBox="1">
            <a:spLocks noChangeArrowheads="1"/>
          </p:cNvSpPr>
          <p:nvPr/>
        </p:nvSpPr>
        <p:spPr bwMode="auto">
          <a:xfrm>
            <a:off x="1295400" y="6400800"/>
            <a:ext cx="8686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Điểm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chính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tả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             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Điểm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chữ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viết</a:t>
            </a:r>
            <a:endParaRPr lang="en-US" sz="2850" b="1" dirty="0">
              <a:solidFill>
                <a:srgbClr val="481F67"/>
              </a:solidFill>
              <a:latin typeface="Arial"/>
              <a:cs typeface="Arial" pitchFamily="34" charset="0"/>
            </a:endParaRPr>
          </a:p>
        </p:txBody>
      </p:sp>
      <p:sp>
        <p:nvSpPr>
          <p:cNvPr id="926" name="TextBox 5"/>
          <p:cNvSpPr txBox="1">
            <a:spLocks noChangeArrowheads="1"/>
          </p:cNvSpPr>
          <p:nvPr/>
        </p:nvSpPr>
        <p:spPr bwMode="auto">
          <a:xfrm>
            <a:off x="685800" y="5184775"/>
            <a:ext cx="9525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quả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mà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Khỉ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hái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cho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.</a:t>
            </a:r>
          </a:p>
        </p:txBody>
      </p:sp>
      <p:sp>
        <p:nvSpPr>
          <p:cNvPr id="927" name="TextBox 5"/>
          <p:cNvSpPr txBox="1">
            <a:spLocks noChangeArrowheads="1"/>
          </p:cNvSpPr>
          <p:nvPr/>
        </p:nvSpPr>
        <p:spPr bwMode="auto">
          <a:xfrm>
            <a:off x="609600" y="4498975"/>
            <a:ext cx="8686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Từ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đó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,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ngày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nào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Cá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Sấu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cũng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đến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,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ăn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những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hoa</a:t>
            </a:r>
          </a:p>
        </p:txBody>
      </p:sp>
      <p:sp>
        <p:nvSpPr>
          <p:cNvPr id="928" name="TextBox 5"/>
          <p:cNvSpPr txBox="1">
            <a:spLocks noChangeArrowheads="1"/>
          </p:cNvSpPr>
          <p:nvPr/>
        </p:nvSpPr>
        <p:spPr bwMode="auto">
          <a:xfrm>
            <a:off x="609600" y="3813175"/>
            <a:ext cx="8686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Khỉ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nghe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vậy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,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mời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Cá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Sấu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kết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bạn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.</a:t>
            </a:r>
          </a:p>
        </p:txBody>
      </p:sp>
      <p:sp>
        <p:nvSpPr>
          <p:cNvPr id="929" name="TextBox 5"/>
          <p:cNvSpPr txBox="1">
            <a:spLocks noChangeArrowheads="1"/>
          </p:cNvSpPr>
          <p:nvPr/>
        </p:nvSpPr>
        <p:spPr bwMode="auto">
          <a:xfrm>
            <a:off x="685800" y="3125788"/>
            <a:ext cx="86868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-  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Tôi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là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Cá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Sấu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.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Tôi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khóc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vì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chả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ai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chơi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với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tôi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.</a:t>
            </a:r>
          </a:p>
        </p:txBody>
      </p:sp>
      <p:sp>
        <p:nvSpPr>
          <p:cNvPr id="930" name="TextBox 5"/>
          <p:cNvSpPr txBox="1">
            <a:spLocks noChangeArrowheads="1"/>
          </p:cNvSpPr>
          <p:nvPr/>
        </p:nvSpPr>
        <p:spPr bwMode="auto">
          <a:xfrm>
            <a:off x="381000" y="2438400"/>
            <a:ext cx="8686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  -  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Bạn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là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ai?Vì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sao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bạn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khóc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?</a:t>
            </a:r>
          </a:p>
        </p:txBody>
      </p:sp>
      <p:sp>
        <p:nvSpPr>
          <p:cNvPr id="931" name="TextBox 5"/>
          <p:cNvSpPr txBox="1">
            <a:spLocks noChangeArrowheads="1"/>
          </p:cNvSpPr>
          <p:nvPr/>
        </p:nvSpPr>
        <p:spPr bwMode="auto">
          <a:xfrm>
            <a:off x="3810000" y="1755775"/>
            <a:ext cx="35814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5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Quả</a:t>
            </a:r>
            <a:r>
              <a:rPr lang="en-US" sz="285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tim</a:t>
            </a:r>
            <a:r>
              <a:rPr lang="en-US" sz="285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Khỉ</a:t>
            </a:r>
            <a:endParaRPr lang="en-US" sz="2850" b="1" dirty="0">
              <a:solidFill>
                <a:srgbClr val="FF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933" name="TextBox 5"/>
          <p:cNvSpPr txBox="1">
            <a:spLocks noChangeArrowheads="1"/>
          </p:cNvSpPr>
          <p:nvPr/>
        </p:nvSpPr>
        <p:spPr bwMode="auto">
          <a:xfrm>
            <a:off x="3886200" y="1068388"/>
            <a:ext cx="21336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Chính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tả</a:t>
            </a:r>
            <a:endParaRPr lang="en-US" sz="2850" b="1" dirty="0">
              <a:solidFill>
                <a:srgbClr val="481F67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935" name="Straight Connector 934"/>
          <p:cNvCxnSpPr>
            <a:stCxn id="8938" idx="0"/>
          </p:cNvCxnSpPr>
          <p:nvPr/>
        </p:nvCxnSpPr>
        <p:spPr>
          <a:xfrm rot="16200000" flipH="1">
            <a:off x="-2750343" y="3421856"/>
            <a:ext cx="6856412" cy="15875"/>
          </a:xfrm>
          <a:prstGeom prst="line">
            <a:avLst/>
          </a:prstGeom>
          <a:ln w="5397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BCF977-6208-4736-8C49-B58CFB6E02D9}" type="slidenum">
              <a:rPr lang="en-US" smtClean="0"/>
              <a:pPr/>
              <a:t>8</a:t>
            </a:fld>
            <a:endParaRPr lang="en-US" smtClean="0"/>
          </a:p>
        </p:txBody>
      </p:sp>
      <p:grpSp>
        <p:nvGrpSpPr>
          <p:cNvPr id="9219" name="Group 9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09600" y="1360488"/>
            <a:chExt cx="6465887" cy="4598987"/>
          </a:xfrm>
        </p:grpSpPr>
        <p:grpSp>
          <p:nvGrpSpPr>
            <p:cNvPr id="9226" name="Group 5"/>
            <p:cNvGrpSpPr>
              <a:grpSpLocks/>
            </p:cNvGrpSpPr>
            <p:nvPr/>
          </p:nvGrpSpPr>
          <p:grpSpPr bwMode="auto">
            <a:xfrm>
              <a:off x="609600" y="3200397"/>
              <a:ext cx="6465885" cy="919162"/>
              <a:chOff x="1206" y="3709"/>
              <a:chExt cx="10184" cy="1440"/>
            </a:xfrm>
          </p:grpSpPr>
          <p:grpSp>
            <p:nvGrpSpPr>
              <p:cNvPr id="9963" name="Group 6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10134" name="Rectangle 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6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7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9" name="Line 1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" name="Line 1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1" name="Line 1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" name="Line 1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3" name="Line 1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4" name="Line 1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5" name="Line 1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64" name="Group 19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10122" name="Rectangle 20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2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24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25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26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27" name="Line 2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28" name="Line 2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29" name="Line 2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0" name="Line 2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1" name="Line 29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2" name="Line 30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3" name="Line 31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65" name="Group 32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10110" name="Rectangle 3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1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2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3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5" name="Line 3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6" name="Line 3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7" name="Line 4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8" name="Line 4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9" name="Line 4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20" name="Line 4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21" name="Line 4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66" name="Group 45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10098" name="Rectangle 4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99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0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1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2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3" name="Line 5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4" name="Line 5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5" name="Line 5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6" name="Line 5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7" name="Line 55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8" name="Line 5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9" name="Line 5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67" name="Group 58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10086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7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8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9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90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91" name="Line 6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92" name="Line 6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93" name="Line 6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94" name="Line 6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95" name="Line 6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96" name="Line 6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97" name="Line 7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68" name="Group 71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10074" name="Rectangle 7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5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6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7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8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9" name="Line 7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0" name="Line 7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1" name="Line 7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2" name="Line 80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3" name="Line 81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4" name="Line 8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5" name="Line 8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69" name="Group 84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10062" name="Rectangle 8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3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4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5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6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7" name="Line 9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8" name="Line 9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9" name="Line 9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0" name="Line 9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1" name="Line 9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2" name="Line 9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3" name="Line 9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70" name="Group 97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9971" name="Group 98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05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1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2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3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4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5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6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7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8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9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60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61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972" name="Group 111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038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9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0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1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2" name="Line 1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4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5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6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7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8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9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973" name="Group 124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026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27" name="Line 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28" name="Line 1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29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0" name="Line 1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1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2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3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4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5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6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7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974" name="Group 137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014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15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16" name="Line 1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17" name="Line 1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18" name="Line 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19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20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21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22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23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24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25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975" name="Group 150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002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03" name="Line 1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04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05" name="Line 1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06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07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08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09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10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11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12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13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976" name="Group 163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990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91" name="Line 1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92" name="Line 1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93" name="Line 1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94" name="Line 1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95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96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97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98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99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00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01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977" name="Group 176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978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79" name="Line 1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80" name="Line 1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81" name="Line 1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82" name="Line 1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83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84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85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86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87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88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89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227" name="Group 189"/>
            <p:cNvGrpSpPr>
              <a:grpSpLocks/>
            </p:cNvGrpSpPr>
            <p:nvPr/>
          </p:nvGrpSpPr>
          <p:grpSpPr bwMode="auto">
            <a:xfrm>
              <a:off x="609600" y="1360488"/>
              <a:ext cx="6465885" cy="1020653"/>
              <a:chOff x="1206" y="3709"/>
              <a:chExt cx="10184" cy="1599"/>
            </a:xfrm>
          </p:grpSpPr>
          <p:grpSp>
            <p:nvGrpSpPr>
              <p:cNvPr id="9780" name="Group 190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9951" name="Rectangle 19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2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3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4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5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6" name="Line 19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7" name="Line 19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8" name="Line 19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9" name="Line 19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0" name="Line 20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1" name="Line 20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2" name="Line 20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81" name="Group 203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1599"/>
                <a:chOff x="10064" y="12958"/>
                <a:chExt cx="1575" cy="1599"/>
              </a:xfrm>
            </p:grpSpPr>
            <p:sp>
              <p:nvSpPr>
                <p:cNvPr id="9939" name="Rectangle 204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0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1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2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3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4" name="Line 209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5" name="Line 210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6" name="Line 211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7" name="Line 212"/>
                <p:cNvSpPr>
                  <a:spLocks noChangeShapeType="1"/>
                </p:cNvSpPr>
                <p:nvPr/>
              </p:nvSpPr>
              <p:spPr bwMode="auto">
                <a:xfrm>
                  <a:off x="10236" y="13839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8" name="Line 21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9" name="Line 214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0" name="Line 215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82" name="Group 216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9927" name="Rectangle 21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8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9" name="Line 21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0" name="Line 22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1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2" name="Line 22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3" name="Line 22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4" name="Line 22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5" name="Line 22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6" name="Line 22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7" name="Line 22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8" name="Line 22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83" name="Group 229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9915" name="Rectangle 230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6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7" name="Line 232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8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9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0" name="Line 23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1" name="Line 23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2" name="Line 23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3" name="Line 23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4" name="Line 239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5" name="Line 240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6" name="Line 241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84" name="Group 242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9903" name="Rectangle 24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4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5" name="Line 24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6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7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8" name="Line 24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9" name="Line 24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0" name="Line 25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1" name="Line 25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2" name="Line 25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3" name="Line 25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4" name="Line 25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85" name="Group 255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9891" name="Rectangle 25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2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3" name="Line 258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4" name="Line 259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5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6" name="Line 26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7" name="Line 26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8" name="Line 26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9" name="Line 26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0" name="Line 265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1" name="Line 26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2" name="Line 26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86" name="Group 268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9879" name="Rectangle 26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0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1" name="Line 27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2" name="Line 27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3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4" name="Line 27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5" name="Line 27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6" name="Line 27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7" name="Line 27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8" name="Line 27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9" name="Line 27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0" name="Line 28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87" name="Group 281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9788" name="Group 282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867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68" name="Line 2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69" name="Line 2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70" name="Line 2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71" name="Line 2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72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73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74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75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7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89" name="Group 295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855" name="Rectangle 29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56" name="Line 2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57" name="Line 2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58" name="Line 2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59" name="Line 3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60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61" name="Line 30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62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63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64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65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66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90" name="Group 308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843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44" name="Line 3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45" name="Line 3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46" name="Line 3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47" name="Line 3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48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49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50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5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52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53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54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91" name="Group 321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831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32" name="Line 3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33" name="Line 3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34" name="Line 3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35" name="Line 3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36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37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38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39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40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41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42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92" name="Group 334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5" cy="720"/>
                  <a:chOff x="10063" y="12958"/>
                  <a:chExt cx="1576" cy="720"/>
                </a:xfrm>
              </p:grpSpPr>
              <p:sp>
                <p:nvSpPr>
                  <p:cNvPr id="9819" name="Rectangle 335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20" name="Line 3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21" name="Line 3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22" name="Line 3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23" name="Line 3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24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25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26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2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28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29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30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93" name="Group 347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807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08" name="Line 3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09" name="Line 3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10" name="Line 3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11" name="Line 3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12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13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14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15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16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17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18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94" name="Group 360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795" name="Rectangle 36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96" name="Line 3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97" name="Line 3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98" name="Line 3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99" name="Line 3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00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01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02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03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04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05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06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228" name="Group 373"/>
            <p:cNvGrpSpPr>
              <a:grpSpLocks/>
            </p:cNvGrpSpPr>
            <p:nvPr/>
          </p:nvGrpSpPr>
          <p:grpSpPr bwMode="auto">
            <a:xfrm>
              <a:off x="609600" y="5038725"/>
              <a:ext cx="6465885" cy="920750"/>
              <a:chOff x="1206" y="3709"/>
              <a:chExt cx="10184" cy="1440"/>
            </a:xfrm>
          </p:grpSpPr>
          <p:grpSp>
            <p:nvGrpSpPr>
              <p:cNvPr id="9597" name="Group 374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9768" name="Rectangle 37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9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0" name="Line 37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1" name="Line 37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2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3" name="Line 38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4" name="Line 38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5" name="Line 38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6" name="Line 38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7" name="Line 38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8" name="Line 38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9" name="Line 38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98" name="Group 387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9756" name="Rectangle 38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7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8" name="Line 390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9" name="Line 391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0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1" name="Line 393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2" name="Line 394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3" name="Line 395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4" name="Line 396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5" name="Line 397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6" name="Line 39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7" name="Line 39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99" name="Group 400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9744" name="Rectangle 40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5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6" name="Line 40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7" name="Line 40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8" name="Line 40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9" name="Line 40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0" name="Line 40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1" name="Line 40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2" name="Line 40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3" name="Line 41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4" name="Line 41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5" name="Line 41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00" name="Group 413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9732" name="Rectangle 414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3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4" name="Line 416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5" name="Line 417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6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7" name="Line 419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8" name="Line 420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9" name="Line 421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0" name="Line 422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1" name="Line 42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2" name="Line 424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3" name="Line 425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01" name="Group 426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9720" name="Rectangle 42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1" name="Line 42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2" name="Line 42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3" name="Line 43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4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5" name="Line 43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6" name="Line 43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7" name="Line 43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8" name="Line 43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9" name="Line 43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0" name="Line 43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1" name="Line 43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02" name="Group 439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9708" name="Rectangle 440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9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0" name="Line 442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1" name="Line 443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2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3" name="Line 44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4" name="Line 44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5" name="Line 44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6" name="Line 44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7" name="Line 449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8" name="Line 450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9" name="Line 451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03" name="Group 452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9696" name="Rectangle 45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97" name="Line 45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98" name="Line 45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99" name="Line 45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0" name="Line 45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1" name="Line 45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2" name="Line 45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3" name="Line 46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4" name="Line 46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5" name="Line 46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6" name="Line 46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7" name="Line 46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04" name="Group 465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9605" name="Group 466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684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85" name="Line 4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86" name="Line 4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87" name="Line 4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88" name="Line 4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89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90" name="Line 47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91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92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93" name="Line 47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94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95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06" name="Group 479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672" name="Rectangle 48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73" name="Line 4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74" name="Line 4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75" name="Line 4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76" name="Line 4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77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78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79" name="Line 48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80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81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82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83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07" name="Group 492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660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61" name="Line 4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62" name="Line 4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63" name="Line 4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64" name="Line 4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65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66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67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68" name="Line 50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69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70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71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08" name="Group 505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648" name="Rectangle 50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49" name="Line 5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50" name="Line 5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51" name="Line 5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52" name="Line 5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53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54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55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56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57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58" name="Line 51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59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09" name="Group 518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636" name="Rectangle 51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37" name="Line 5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38" name="Line 5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39" name="Line 5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40" name="Line 5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41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42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43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44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45" name="Line 52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46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47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10" name="Group 531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624" name="Rectangle 53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25" name="Line 5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26" name="Line 5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27" name="Line 5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28" name="Line 5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29" name="Line 53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30" name="Line 53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31" name="Line 53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32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33" name="Line 54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34" name="Line 54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35" name="Line 54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11" name="Group 544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612" name="Rectangle 54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13" name="Line 5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14" name="Line 5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15" name="Line 5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16" name="Line 5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17" name="Line 55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18" name="Line 55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19" name="Line 55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20" name="Line 55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21" name="Line 55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22" name="Line 55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23" name="Line 55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229" name="Group 557"/>
            <p:cNvGrpSpPr>
              <a:grpSpLocks/>
            </p:cNvGrpSpPr>
            <p:nvPr/>
          </p:nvGrpSpPr>
          <p:grpSpPr bwMode="auto">
            <a:xfrm>
              <a:off x="609600" y="2279650"/>
              <a:ext cx="6465885" cy="920750"/>
              <a:chOff x="1206" y="3709"/>
              <a:chExt cx="10184" cy="1440"/>
            </a:xfrm>
          </p:grpSpPr>
          <p:grpSp>
            <p:nvGrpSpPr>
              <p:cNvPr id="9414" name="Group 558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9585" name="Rectangle 55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6" name="Line 5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7" name="Line 56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8" name="Line 56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9" name="Line 56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0" name="Line 56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1" name="Line 56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2" name="Line 56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3" name="Line 56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4" name="Line 56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5" name="Line 56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6" name="Line 57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15" name="Group 571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9573" name="Rectangle 57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4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5" name="Line 574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6" name="Line 575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7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8" name="Line 57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9" name="Line 57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0" name="Line 57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1" name="Line 580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2" name="Line 581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3" name="Line 58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4" name="Line 58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16" name="Group 584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9561" name="Rectangle 58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2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3" name="Line 58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4" name="Line 58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5" name="Line 58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6" name="Line 59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7" name="Line 59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8" name="Line 59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9" name="Line 59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0" name="Line 59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1" name="Line 59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2" name="Line 59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17" name="Group 597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9549" name="Rectangle 59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0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1" name="Line 600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2" name="Line 601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3" name="Line 602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4" name="Line 603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5" name="Line 604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6" name="Line 605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7" name="Line 606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8" name="Line 607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9" name="Line 60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0" name="Line 60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18" name="Group 610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9537" name="Rectangle 61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8" name="Line 61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9" name="Line 61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0" name="Line 61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1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2" name="Line 61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3" name="Line 61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4" name="Line 61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5" name="Line 61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6" name="Line 62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7" name="Line 62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8" name="Line 62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19" name="Group 623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9525" name="Rectangle 624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6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7" name="Line 626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8" name="Line 627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9" name="Line 628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0" name="Line 629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1" name="Line 630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2" name="Line 631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3" name="Line 632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4" name="Line 63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5" name="Line 634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6" name="Line 635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0" name="Group 636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9513" name="Rectangle 63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14" name="Line 63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15" name="Line 63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16" name="Line 64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17" name="Line 64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18" name="Line 64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19" name="Line 64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0" name="Line 64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1" name="Line 64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2" name="Line 64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3" name="Line 64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4" name="Line 64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1" name="Group 649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9422" name="Group 650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501" name="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02" name="Line 6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03" name="Line 6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04" name="Line 6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05" name="Line 6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06" name="Line 65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07" name="Line 65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08" name="Line 65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09" name="Line 65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10" name="Line 66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11" name="Line 66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12" name="Line 66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23" name="Group 663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489" name="Rectangle 66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90" name="Line 6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91" name="Line 6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92" name="Line 6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93" name="Line 6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94" name="Line 66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95" name="Line 67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96" name="Line 67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97" name="Line 67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98" name="Line 67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99" name="Line 67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00" name="Line 67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24" name="Group 676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477" name="Rectangle 67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78" name="Line 6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79" name="Line 6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80" name="Line 6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81" name="Line 6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82" name="Line 68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83" name="Line 68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84" name="Line 68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85" name="Line 68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86" name="Line 68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87" name="Line 68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88" name="Line 68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25" name="Group 689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465" name="Rectangle 69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66" name="Line 6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67" name="Line 6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68" name="Line 6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69" name="Line 6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70" name="Line 69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71" name="Line 69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72" name="Line 69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73" name="Line 69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74" name="Line 699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75" name="Line 70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76" name="Line 70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26" name="Group 702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453" name="Rectangle 70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54" name="Line 7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55" name="Line 7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56" name="Line 7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57" name="Line 7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58" name="Line 70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59" name="Line 70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60" name="Line 71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61" name="Line 71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62" name="Line 71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63" name="Line 71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64" name="Line 71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27" name="Group 715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441" name="Rectangle 71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42" name="Line 7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43" name="Line 7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44" name="Line 7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45" name="Line 7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46" name="Line 72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47" name="Line 72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48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49" name="Line 72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50" name="Line 72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51" name="Line 72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52" name="Line 72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28" name="Group 728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429" name="Rectangle 72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0" name="Line 7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1" name="Line 7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2" name="Line 7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3" name="Line 7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4" name="Line 73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5" name="Line 73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6" name="Line 73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7" name="Line 73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8" name="Line 73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9" name="Line 73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40" name="Line 74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230" name="Group 741"/>
            <p:cNvGrpSpPr>
              <a:grpSpLocks/>
            </p:cNvGrpSpPr>
            <p:nvPr/>
          </p:nvGrpSpPr>
          <p:grpSpPr bwMode="auto">
            <a:xfrm>
              <a:off x="609600" y="4119563"/>
              <a:ext cx="6465885" cy="919162"/>
              <a:chOff x="1206" y="3709"/>
              <a:chExt cx="10184" cy="1440"/>
            </a:xfrm>
          </p:grpSpPr>
          <p:grpSp>
            <p:nvGrpSpPr>
              <p:cNvPr id="9231" name="Group 742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9402" name="Rectangle 74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3" name="Line 7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4" name="Line 74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5" name="Line 74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6" name="Line 7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7" name="Line 74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8" name="Line 74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9" name="Line 75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0" name="Line 75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1" name="Line 75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2" name="Line 75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3" name="Line 75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2" name="Group 755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9390" name="Rectangle 75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1" name="Line 757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2" name="Line 758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3" name="Line 759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4" name="Line 7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5" name="Line 76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6" name="Line 76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7" name="Line 76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8" name="Line 76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9" name="Line 765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0" name="Line 76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1" name="Line 76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3" name="Group 768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9378" name="Rectangle 76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9" name="Line 77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0" name="Line 77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1" name="Line 77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2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3" name="Line 77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4" name="Line 77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5" name="Line 77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6" name="Line 77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7" name="Line 77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8" name="Line 77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9" name="Line 78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4" name="Group 781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9366" name="Rectangle 78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7" name="Line 783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8" name="Line 784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9" name="Line 785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0" name="Line 786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1" name="Line 78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2" name="Line 78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3" name="Line 78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4" name="Line 790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5" name="Line 791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6" name="Line 79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7" name="Line 79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5" name="Group 794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9354" name="Rectangle 79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5" name="Line 79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6" name="Line 79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7" name="Line 79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8" name="Line 79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9" name="Line 80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0" name="Line 80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1" name="Line 80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2" name="Line 80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3" name="Line 80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4" name="Line 80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5" name="Line 80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6" name="Group 807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9342" name="Rectangle 80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3" name="Line 809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4" name="Line 810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5" name="Line 811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6" name="Line 812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7" name="Line 813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8" name="Line 814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9" name="Line 815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0" name="Line 816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1" name="Line 817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2" name="Line 81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3" name="Line 81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7" name="Group 820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9330" name="Rectangle 82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1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2" name="Line 82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3" name="Line 82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4" name="Line 82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5" name="Line 82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6" name="Line 82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7" name="Line 82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8" name="Line 82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9" name="Line 83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0" name="Line 83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1" name="Line 83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8" name="Group 833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9239" name="Group 834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318" name="Rectangle 83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19" name="Line 8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0" name="Line 8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1" name="Line 8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2" name="Line 8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3" name="Line 84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4" name="Line 84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5" name="Line 84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6" name="Line 84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7" name="Line 84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8" name="Line 84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9" name="Line 84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40" name="Group 847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306" name="Rectangle 84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07" name="Line 8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08" name="Line 8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09" name="Line 8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10" name="Line 8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11" name="Line 85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12" name="Line 85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13" name="Line 85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14" name="Line 85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15" name="Line 85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16" name="Line 85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17" name="Line 85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41" name="Group 860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294" name="Rectangle 86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95" name="Line 8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96" name="Line 8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97" name="Line 8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98" name="Line 8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99" name="Line 86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00" name="Line 86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01" name="Line 86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02" name="Line 86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03" name="Line 87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04" name="Line 87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05" name="Line 87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42" name="Group 873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282" name="Rectangle 87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83" name="Line 8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84" name="Line 8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85" name="Line 8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86" name="Line 8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87" name="Line 87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88" name="Line 88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89" name="Line 88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90" name="Line 88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91" name="Line 88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92" name="Line 88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93" name="Line 88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43" name="Group 886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270" name="Rectangle 88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71" name="Line 8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72" name="Line 8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73" name="Line 8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74" name="Line 8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75" name="Line 89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76" name="Line 89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77" name="Line 89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78" name="Line 89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79" name="Line 89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80" name="Line 89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81" name="Line 89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44" name="Group 899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258" name="Rectangle 90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59" name="Line 9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60" name="Line 9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61" name="Line 9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62" name="Line 9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63" name="Line 90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64" name="Line 90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65" name="Line 90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66" name="Line 90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67" name="Line 909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68" name="Line 91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69" name="Line 91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45" name="Group 912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246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47" name="Line 9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48" name="Line 9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49" name="Line 9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50" name="Line 9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51" name="Line 91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52" name="Line 91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53" name="Line 92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54" name="Line 92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55" name="Line 92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56" name="Line 92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57" name="Line 92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925" name="TextBox 5"/>
          <p:cNvSpPr txBox="1">
            <a:spLocks noChangeArrowheads="1"/>
          </p:cNvSpPr>
          <p:nvPr/>
        </p:nvSpPr>
        <p:spPr bwMode="auto">
          <a:xfrm>
            <a:off x="1295400" y="6400800"/>
            <a:ext cx="8686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Điểm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chính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tả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             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Điểm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chữ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viết</a:t>
            </a:r>
            <a:endParaRPr lang="en-US" sz="2850" b="1" dirty="0">
              <a:solidFill>
                <a:srgbClr val="481F67"/>
              </a:solidFill>
              <a:latin typeface="Arial"/>
              <a:cs typeface="Arial" pitchFamily="34" charset="0"/>
            </a:endParaRPr>
          </a:p>
        </p:txBody>
      </p:sp>
      <p:sp>
        <p:nvSpPr>
          <p:cNvPr id="929" name="TextBox 5"/>
          <p:cNvSpPr txBox="1">
            <a:spLocks noChangeArrowheads="1"/>
          </p:cNvSpPr>
          <p:nvPr/>
        </p:nvSpPr>
        <p:spPr bwMode="auto">
          <a:xfrm>
            <a:off x="685800" y="3125788"/>
            <a:ext cx="86868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930" name="TextBox 5"/>
          <p:cNvSpPr txBox="1">
            <a:spLocks noChangeArrowheads="1"/>
          </p:cNvSpPr>
          <p:nvPr/>
        </p:nvSpPr>
        <p:spPr bwMode="auto">
          <a:xfrm>
            <a:off x="381000" y="2438400"/>
            <a:ext cx="8686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  -  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Bạn</a:t>
            </a:r>
            <a:endParaRPr lang="en-US" sz="2850" b="1" dirty="0">
              <a:solidFill>
                <a:srgbClr val="481F67"/>
              </a:solidFill>
              <a:latin typeface="Arial"/>
              <a:cs typeface="Arial" pitchFamily="34" charset="0"/>
            </a:endParaRPr>
          </a:p>
        </p:txBody>
      </p:sp>
      <p:sp>
        <p:nvSpPr>
          <p:cNvPr id="931" name="TextBox 5"/>
          <p:cNvSpPr txBox="1">
            <a:spLocks noChangeArrowheads="1"/>
          </p:cNvSpPr>
          <p:nvPr/>
        </p:nvSpPr>
        <p:spPr bwMode="auto">
          <a:xfrm>
            <a:off x="3276600" y="1755775"/>
            <a:ext cx="35814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5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Quả</a:t>
            </a:r>
            <a:r>
              <a:rPr lang="en-US" sz="285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tim</a:t>
            </a:r>
            <a:r>
              <a:rPr lang="en-US" sz="285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FF0000"/>
                </a:solidFill>
                <a:latin typeface="Arial"/>
                <a:cs typeface="Arial" pitchFamily="34" charset="0"/>
              </a:rPr>
              <a:t>Khỉ</a:t>
            </a:r>
            <a:endParaRPr lang="en-US" sz="2850" b="1" dirty="0">
              <a:solidFill>
                <a:srgbClr val="FF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933" name="TextBox 5"/>
          <p:cNvSpPr txBox="1">
            <a:spLocks noChangeArrowheads="1"/>
          </p:cNvSpPr>
          <p:nvPr/>
        </p:nvSpPr>
        <p:spPr bwMode="auto">
          <a:xfrm>
            <a:off x="3886200" y="1068388"/>
            <a:ext cx="21336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Chính</a:t>
            </a:r>
            <a:r>
              <a:rPr lang="en-US" sz="2850" b="1" dirty="0">
                <a:solidFill>
                  <a:srgbClr val="481F67"/>
                </a:solidFill>
                <a:latin typeface="Arial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Arial"/>
                <a:cs typeface="Arial" pitchFamily="34" charset="0"/>
              </a:rPr>
              <a:t>tả</a:t>
            </a:r>
            <a:endParaRPr lang="en-US" sz="2850" b="1" dirty="0">
              <a:solidFill>
                <a:srgbClr val="481F67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935" name="Straight Connector 934"/>
          <p:cNvCxnSpPr>
            <a:stCxn id="9959" idx="0"/>
          </p:cNvCxnSpPr>
          <p:nvPr/>
        </p:nvCxnSpPr>
        <p:spPr>
          <a:xfrm rot="16200000" flipH="1">
            <a:off x="-2750343" y="3421856"/>
            <a:ext cx="6856412" cy="15875"/>
          </a:xfrm>
          <a:prstGeom prst="line">
            <a:avLst/>
          </a:prstGeom>
          <a:ln w="5397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97" descr="khung 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286"/>
          <p:cNvSpPr txBox="1">
            <a:spLocks noChangeArrowheads="1"/>
          </p:cNvSpPr>
          <p:nvPr/>
        </p:nvSpPr>
        <p:spPr bwMode="auto">
          <a:xfrm>
            <a:off x="1524000" y="457200"/>
            <a:ext cx="640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0244" name="Text Box 289"/>
          <p:cNvSpPr txBox="1">
            <a:spLocks noChangeArrowheads="1"/>
          </p:cNvSpPr>
          <p:nvPr/>
        </p:nvSpPr>
        <p:spPr bwMode="auto">
          <a:xfrm>
            <a:off x="533400" y="2000250"/>
            <a:ext cx="82296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Arial"/>
              </a:rPr>
              <a:t>2. Điền </a:t>
            </a:r>
            <a:r>
              <a:rPr lang="en-US" sz="4000" b="1" dirty="0" err="1">
                <a:solidFill>
                  <a:srgbClr val="0000CC"/>
                </a:solidFill>
                <a:latin typeface="Arial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/>
              </a:rPr>
              <a:t>chỗ</a:t>
            </a:r>
            <a:r>
              <a:rPr lang="en-US" sz="40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/>
              </a:rPr>
              <a:t>trống</a:t>
            </a:r>
            <a:r>
              <a:rPr lang="en-US" sz="4000" b="1" dirty="0">
                <a:solidFill>
                  <a:srgbClr val="0000CC"/>
                </a:solidFill>
                <a:latin typeface="Arial"/>
              </a:rPr>
              <a:t>?</a:t>
            </a:r>
          </a:p>
          <a:p>
            <a:pPr marL="742950" indent="-742950" eaLnBrk="0" hangingPunct="0">
              <a:spcBef>
                <a:spcPct val="50000"/>
              </a:spcBef>
              <a:buFontTx/>
              <a:buAutoNum type="alphaLcParenR"/>
              <a:defRPr/>
            </a:pPr>
            <a:r>
              <a:rPr lang="en-US" sz="4000" b="1" dirty="0">
                <a:solidFill>
                  <a:srgbClr val="0000CC"/>
                </a:solidFill>
                <a:latin typeface="Arial"/>
              </a:rPr>
              <a:t>s hay x:</a:t>
            </a:r>
          </a:p>
          <a:p>
            <a:pPr marL="742950" indent="-742950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Arial"/>
              </a:rPr>
              <a:t>-….ay </a:t>
            </a:r>
            <a:r>
              <a:rPr lang="en-US" sz="4000" b="1" dirty="0" err="1">
                <a:solidFill>
                  <a:srgbClr val="0000CC"/>
                </a:solidFill>
                <a:latin typeface="Arial"/>
              </a:rPr>
              <a:t>sưa</a:t>
            </a:r>
            <a:r>
              <a:rPr lang="en-US" sz="4000" b="1" dirty="0">
                <a:solidFill>
                  <a:srgbClr val="0000CC"/>
                </a:solidFill>
                <a:latin typeface="Arial"/>
              </a:rPr>
              <a:t>,……ay </a:t>
            </a:r>
            <a:r>
              <a:rPr lang="en-US" sz="4000" b="1" dirty="0" err="1">
                <a:solidFill>
                  <a:srgbClr val="0000CC"/>
                </a:solidFill>
                <a:latin typeface="Arial"/>
              </a:rPr>
              <a:t>lúa</a:t>
            </a:r>
            <a:endParaRPr lang="en-US" sz="4000" b="1" dirty="0">
              <a:solidFill>
                <a:srgbClr val="0000CC"/>
              </a:solidFill>
              <a:latin typeface="Arial"/>
            </a:endParaRPr>
          </a:p>
          <a:p>
            <a:pPr marL="742950" indent="-742950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Arial"/>
              </a:rPr>
              <a:t>-…..</a:t>
            </a:r>
            <a:r>
              <a:rPr lang="en-US" sz="4000" b="1" dirty="0" err="1">
                <a:solidFill>
                  <a:srgbClr val="0000CC"/>
                </a:solidFill>
                <a:latin typeface="Arial"/>
              </a:rPr>
              <a:t>ông</a:t>
            </a:r>
            <a:r>
              <a:rPr lang="en-US" sz="40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/>
              </a:rPr>
              <a:t>lên</a:t>
            </a:r>
            <a:r>
              <a:rPr lang="en-US" sz="4000" b="1" dirty="0">
                <a:solidFill>
                  <a:srgbClr val="0000CC"/>
                </a:solidFill>
                <a:latin typeface="Arial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Arial"/>
              </a:rPr>
              <a:t>dòng</a:t>
            </a:r>
            <a:r>
              <a:rPr lang="en-US" sz="4000" b="1" dirty="0">
                <a:solidFill>
                  <a:srgbClr val="0000CC"/>
                </a:solidFill>
                <a:latin typeface="Arial"/>
              </a:rPr>
              <a:t> ….</a:t>
            </a:r>
            <a:r>
              <a:rPr lang="en-US" sz="4000" b="1" dirty="0" err="1">
                <a:solidFill>
                  <a:srgbClr val="0000CC"/>
                </a:solidFill>
                <a:latin typeface="Arial"/>
              </a:rPr>
              <a:t>ông</a:t>
            </a:r>
            <a:endParaRPr lang="en-US" sz="4000" b="1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11" name="Text Box 289"/>
          <p:cNvSpPr txBox="1">
            <a:spLocks noChangeArrowheads="1"/>
          </p:cNvSpPr>
          <p:nvPr/>
        </p:nvSpPr>
        <p:spPr bwMode="auto">
          <a:xfrm>
            <a:off x="838200" y="3810000"/>
            <a:ext cx="198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s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13" name="Text Box 289"/>
          <p:cNvSpPr txBox="1">
            <a:spLocks noChangeArrowheads="1"/>
          </p:cNvSpPr>
          <p:nvPr/>
        </p:nvSpPr>
        <p:spPr bwMode="auto">
          <a:xfrm>
            <a:off x="3733800" y="3810000"/>
            <a:ext cx="198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x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14" name="Text Box 289"/>
          <p:cNvSpPr txBox="1">
            <a:spLocks noChangeArrowheads="1"/>
          </p:cNvSpPr>
          <p:nvPr/>
        </p:nvSpPr>
        <p:spPr bwMode="auto">
          <a:xfrm>
            <a:off x="1066800" y="4724400"/>
            <a:ext cx="198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x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15" name="Text Box 289"/>
          <p:cNvSpPr txBox="1">
            <a:spLocks noChangeArrowheads="1"/>
          </p:cNvSpPr>
          <p:nvPr/>
        </p:nvSpPr>
        <p:spPr bwMode="auto">
          <a:xfrm>
            <a:off x="5334000" y="4724400"/>
            <a:ext cx="198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s</a:t>
            </a:r>
            <a:endParaRPr lang="en-US" sz="40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2552869</TotalTime>
  <Words>323</Words>
  <Application>Microsoft Office PowerPoint</Application>
  <PresentationFormat>On-screen Show (4:3)</PresentationFormat>
  <Paragraphs>81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Default Design</vt:lpstr>
      <vt:lpstr>Slide 1</vt:lpstr>
      <vt:lpstr>Slide 2</vt:lpstr>
      <vt:lpstr>Slide 3</vt:lpstr>
      <vt:lpstr>Viết từ khó:</vt:lpstr>
      <vt:lpstr>Slide 5</vt:lpstr>
      <vt:lpstr>- Lưng thẳng, không tì ngực vào bàn. - Đầu hơi cúi. Mắt cách vở khoảng 25cm. - Tay trái tì nhẹ lên mép vở để giữ. - Hai chân để song song, thoải mái.</vt:lpstr>
      <vt:lpstr>Slide 7</vt:lpstr>
      <vt:lpstr>Slide 8</vt:lpstr>
      <vt:lpstr>Slide 9</vt:lpstr>
      <vt:lpstr>Slide 10</vt:lpstr>
      <vt:lpstr>Slide 11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Lop 2/2</dc:title>
  <dc:creator>GV: Nguyen Thi Khoe</dc:creator>
  <cp:lastModifiedBy>CSTeam</cp:lastModifiedBy>
  <cp:revision>141</cp:revision>
  <dcterms:created xsi:type="dcterms:W3CDTF">2009-11-02T13:43:18Z</dcterms:created>
  <dcterms:modified xsi:type="dcterms:W3CDTF">2016-06-29T09:26:05Z</dcterms:modified>
</cp:coreProperties>
</file>